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8256726" y="6404292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8256726" y="6404292"/>
            <a:ext cx="258624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alsamiq.com/" TargetMode="External"/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Behold Bootstrap!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Pains of HW 1</a:t>
            </a:r>
          </a:p>
        </p:txBody>
      </p:sp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7" name="Rectangle 3"/>
          <p:cNvSpPr txBox="1"/>
          <p:nvPr/>
        </p:nvSpPr>
        <p:spPr>
          <a:xfrm>
            <a:off x="750204" y="5652847"/>
            <a:ext cx="7796025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Plain HTML + CSS makes layout building challenging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How You (Probably) Feel About CSS</a:t>
            </a:r>
          </a:p>
        </p:txBody>
      </p:sp>
      <p:pic>
        <p:nvPicPr>
          <p:cNvPr id="90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 Then Came Bootstrap…</a:t>
            </a:r>
          </a:p>
        </p:txBody>
      </p:sp>
      <p:pic>
        <p:nvPicPr>
          <p:cNvPr id="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Content Placeholder 2"/>
          <p:cNvSpPr txBox="1"/>
          <p:nvPr/>
        </p:nvSpPr>
        <p:spPr>
          <a:xfrm>
            <a:off x="-152401" y="794902"/>
            <a:ext cx="3627122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103" name="TextBox 6"/>
          <p:cNvSpPr txBox="1"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104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107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+mn-lt"/>
              <a:ea typeface="+mn-ea"/>
              <a:cs typeface="+mn-cs"/>
              <a:sym typeface="Calibri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108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Content Placeholder 2"/>
          <p:cNvSpPr txBox="1"/>
          <p:nvPr/>
        </p:nvSpPr>
        <p:spPr>
          <a:xfrm>
            <a:off x="457200" y="990599"/>
            <a:ext cx="8077200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19" name="TextBox 8"/>
          <p:cNvSpPr txBox="1"/>
          <p:nvPr/>
        </p:nvSpPr>
        <p:spPr>
          <a:xfrm>
            <a:off x="304800" y="847665"/>
            <a:ext cx="8686800" cy="2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Warmup 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As a repeat of last class, quickly create an HTML webpage.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add in a Bootstrap component of your choosing.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Copy the Bootstrap CSS link. Then copy the code from any Bootstrap element or CSS.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Phase Bootstrap</a:t>
            </a:r>
          </a:p>
        </p:txBody>
      </p:sp>
      <p:sp>
        <p:nvSpPr>
          <p:cNvPr id="122" name="Title 1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Last class, we focused on Bootstrap Components (like buttons and tables).</a:t>
            </a:r>
            <a:endParaRPr sz="3300">
              <a:latin typeface="+mn-lt"/>
              <a:ea typeface="+mn-ea"/>
              <a:cs typeface="+mn-cs"/>
              <a:sym typeface="Calibri"/>
            </a:endParaR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Today we’ll be focused on using Bootstrap to build layouts.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241"/>
            <a:ext cx="9137571" cy="68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Sketching / Grid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Huge Breath…</a:t>
            </a:r>
          </a:p>
        </p:txBody>
      </p:sp>
      <p:pic>
        <p:nvPicPr>
          <p:cNvPr id="12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90457"/>
            <a:ext cx="6019800" cy="5425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2"/>
          <p:cNvSpPr txBox="1"/>
          <p:nvPr/>
        </p:nvSpPr>
        <p:spPr>
          <a:xfrm>
            <a:off x="1419491" y="5886429"/>
            <a:ext cx="638126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 surf at your own peril (and to the peril of the galaxy)</a:t>
            </a:r>
          </a:p>
        </p:txBody>
      </p:sp>
      <p:sp>
        <p:nvSpPr>
          <p:cNvPr id="130" name="Shape 70"/>
          <p:cNvSpPr txBox="1"/>
          <p:nvPr/>
        </p:nvSpPr>
        <p:spPr>
          <a:xfrm>
            <a:off x="185057" y="820958"/>
            <a:ext cx="8850088" cy="5119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Because in our opinion, these next two sections are some of the</a:t>
            </a:r>
          </a:p>
          <a:p>
            <a:pPr algn="ctr" defTabSz="685800">
              <a:spcBef>
                <a:spcPts val="1100"/>
              </a:spcBef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MOST IMPORTANT ONES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b="1" sz="4800"/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sp>
        <p:nvSpPr>
          <p:cNvPr id="135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Relax. That doesn’t mean its hard.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Importance of Sketches</a:t>
            </a:r>
          </a:p>
        </p:txBody>
      </p:sp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13" y="1905000"/>
            <a:ext cx="3897813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ontent Placeholder 2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</a:p>
          <a:p>
            <a:pPr defTabSz="610361">
              <a:spcBef>
                <a:spcPts val="400"/>
              </a:spcBef>
              <a:defRPr sz="1958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Designing with a Grid in Mind</a:t>
            </a:r>
          </a:p>
        </p:txBody>
      </p:sp>
      <p:pic>
        <p:nvPicPr>
          <p:cNvPr id="14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990600"/>
            <a:ext cx="6827519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tent Placeholder 2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Facebook’s Grid</a:t>
            </a:r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756414"/>
            <a:ext cx="6110121" cy="56121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ontent Placeholder 2"/>
          <p:cNvSpPr txBox="1"/>
          <p:nvPr/>
        </p:nvSpPr>
        <p:spPr>
          <a:xfrm>
            <a:off x="6491120" y="1295400"/>
            <a:ext cx="250048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15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10693" t="0" r="10674" b="0"/>
          <a:stretch>
            <a:fillRect/>
          </a:stretch>
        </p:blipFill>
        <p:spPr>
          <a:xfrm>
            <a:off x="779765" y="914400"/>
            <a:ext cx="7578531" cy="530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542" t="0" r="10523" b="0"/>
          <a:stretch>
            <a:fillRect/>
          </a:stretch>
        </p:blipFill>
        <p:spPr>
          <a:xfrm>
            <a:off x="305254" y="990600"/>
            <a:ext cx="8610146" cy="52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Tools for Sketch / Grid Creation</a:t>
            </a:r>
          </a:p>
        </p:txBody>
      </p:sp>
      <p:sp>
        <p:nvSpPr>
          <p:cNvPr id="156" name="Content Placeholder 2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Wireframing Tools: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Balsamiq***: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https://balsamiq.com/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Framebox: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Pen and Paper: Your notebook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Grids for Photoshop / Illustrator: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960 GS: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http://960.gs/</a:t>
            </a:r>
            <a:endParaRPr sz="28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GuideGuide: </a:t>
            </a:r>
            <a:r>
              <a:rPr u="sng">
                <a:solidFill>
                  <a:srgbClr val="0563C1"/>
                </a:solidFill>
              </a:rPr>
              <a:t>https://guideguide.me/</a:t>
            </a:r>
            <a:r>
              <a:t> </a:t>
            </a:r>
            <a:endParaRPr sz="28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Designing with Grids Guides: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960 Grid System Made Easy: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http://bit.ly/1sjYaFC</a:t>
            </a:r>
            <a:r>
              <a:t>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 by Grid: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http://www.designbygrid.com/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Designing with Grid-Based Approach: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 invalidUrl="" action="" tgtFrame="" tooltip="" history="1" highlightClick="0" endSnd="0"/>
              </a:rPr>
              <a:t>http://bit.ly/1CM4Hzo</a:t>
            </a:r>
            <a:r>
              <a:t> </a:t>
            </a:r>
          </a:p>
        </p:txBody>
      </p:sp>
      <p:pic>
        <p:nvPicPr>
          <p:cNvPr id="157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20656" y="1219200"/>
            <a:ext cx="2666145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Rows and Columns</a:t>
            </a:r>
          </a:p>
        </p:txBody>
      </p:sp>
      <p:sp>
        <p:nvSpPr>
          <p:cNvPr id="160" name="Title 1"/>
          <p:cNvSpPr txBox="1"/>
          <p:nvPr/>
        </p:nvSpPr>
        <p:spPr>
          <a:xfrm>
            <a:off x="365846" y="3851911"/>
            <a:ext cx="6457951" cy="66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790" y="820038"/>
            <a:ext cx="5742889" cy="547765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ctangle 6"/>
          <p:cNvSpPr txBox="1"/>
          <p:nvPr/>
        </p:nvSpPr>
        <p:spPr>
          <a:xfrm>
            <a:off x="304800" y="98052"/>
            <a:ext cx="8839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16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1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TextBox 3"/>
          <p:cNvSpPr txBox="1"/>
          <p:nvPr/>
        </p:nvSpPr>
        <p:spPr>
          <a:xfrm>
            <a:off x="685800" y="891560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79" name="TextBox 11"/>
          <p:cNvSpPr txBox="1"/>
          <p:nvPr/>
        </p:nvSpPr>
        <p:spPr>
          <a:xfrm>
            <a:off x="685800" y="1811795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0" name="TextBox 13"/>
          <p:cNvSpPr txBox="1"/>
          <p:nvPr/>
        </p:nvSpPr>
        <p:spPr>
          <a:xfrm>
            <a:off x="685800" y="2901433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1" name="TextBox 14"/>
          <p:cNvSpPr txBox="1"/>
          <p:nvPr/>
        </p:nvSpPr>
        <p:spPr>
          <a:xfrm>
            <a:off x="685800" y="3965673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2" name="TextBox 15"/>
          <p:cNvSpPr txBox="1"/>
          <p:nvPr/>
        </p:nvSpPr>
        <p:spPr>
          <a:xfrm>
            <a:off x="685800" y="5136634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3" name="TextBox 10"/>
          <p:cNvSpPr txBox="1"/>
          <p:nvPr/>
        </p:nvSpPr>
        <p:spPr>
          <a:xfrm rot="18900000">
            <a:off x="75863" y="495290"/>
            <a:ext cx="6965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184" name="TextBox 17"/>
          <p:cNvSpPr txBox="1"/>
          <p:nvPr/>
        </p:nvSpPr>
        <p:spPr>
          <a:xfrm>
            <a:off x="698500" y="6122928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5" name="TextBox 18"/>
          <p:cNvSpPr txBox="1"/>
          <p:nvPr/>
        </p:nvSpPr>
        <p:spPr>
          <a:xfrm>
            <a:off x="8401246" y="5815152"/>
            <a:ext cx="73161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6</a:t>
            </a:r>
            <a:r>
              <a:rPr sz="1800"/>
              <a:t>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 1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Rectangle 17"/>
          <p:cNvSpPr/>
          <p:nvPr/>
        </p:nvSpPr>
        <p:spPr>
          <a:xfrm>
            <a:off x="1981199" y="742753"/>
            <a:ext cx="5867401" cy="7177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Rectangle 18"/>
          <p:cNvSpPr/>
          <p:nvPr/>
        </p:nvSpPr>
        <p:spPr>
          <a:xfrm>
            <a:off x="1981199" y="1527592"/>
            <a:ext cx="5867401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Rectangle 22"/>
          <p:cNvSpPr/>
          <p:nvPr/>
        </p:nvSpPr>
        <p:spPr>
          <a:xfrm>
            <a:off x="1981199" y="2632492"/>
            <a:ext cx="6096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Rectangle 23"/>
          <p:cNvSpPr/>
          <p:nvPr/>
        </p:nvSpPr>
        <p:spPr>
          <a:xfrm>
            <a:off x="2717799" y="2632492"/>
            <a:ext cx="6096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Rectangle 24"/>
          <p:cNvSpPr/>
          <p:nvPr/>
        </p:nvSpPr>
        <p:spPr>
          <a:xfrm>
            <a:off x="3454401" y="2622868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Rectangle 25"/>
          <p:cNvSpPr/>
          <p:nvPr/>
        </p:nvSpPr>
        <p:spPr>
          <a:xfrm>
            <a:off x="42545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Rectangle 26"/>
          <p:cNvSpPr/>
          <p:nvPr/>
        </p:nvSpPr>
        <p:spPr>
          <a:xfrm>
            <a:off x="49911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Rectangle 27"/>
          <p:cNvSpPr/>
          <p:nvPr/>
        </p:nvSpPr>
        <p:spPr>
          <a:xfrm>
            <a:off x="5727701" y="2651283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Rectangle 28"/>
          <p:cNvSpPr/>
          <p:nvPr/>
        </p:nvSpPr>
        <p:spPr>
          <a:xfrm>
            <a:off x="6502396" y="2622806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Rectangle 29"/>
          <p:cNvSpPr/>
          <p:nvPr/>
        </p:nvSpPr>
        <p:spPr>
          <a:xfrm>
            <a:off x="7238997" y="2613182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TextBox 30"/>
          <p:cNvSpPr txBox="1"/>
          <p:nvPr/>
        </p:nvSpPr>
        <p:spPr>
          <a:xfrm rot="18900000">
            <a:off x="-115461" y="496470"/>
            <a:ext cx="10768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208" name="Rectangle 31"/>
          <p:cNvSpPr/>
          <p:nvPr/>
        </p:nvSpPr>
        <p:spPr>
          <a:xfrm>
            <a:off x="1981199" y="3762793"/>
            <a:ext cx="13462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Rectangle 32"/>
          <p:cNvSpPr/>
          <p:nvPr/>
        </p:nvSpPr>
        <p:spPr>
          <a:xfrm>
            <a:off x="3467101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Rectangle 33"/>
          <p:cNvSpPr/>
          <p:nvPr/>
        </p:nvSpPr>
        <p:spPr>
          <a:xfrm>
            <a:off x="4927601" y="37500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Rectangle 34"/>
          <p:cNvSpPr/>
          <p:nvPr/>
        </p:nvSpPr>
        <p:spPr>
          <a:xfrm>
            <a:off x="1981199" y="4838699"/>
            <a:ext cx="2832104" cy="948909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Rectangle 35"/>
          <p:cNvSpPr/>
          <p:nvPr/>
        </p:nvSpPr>
        <p:spPr>
          <a:xfrm>
            <a:off x="6413501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Rectangle 36"/>
          <p:cNvSpPr/>
          <p:nvPr/>
        </p:nvSpPr>
        <p:spPr>
          <a:xfrm>
            <a:off x="4978398" y="4829592"/>
            <a:ext cx="2781305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TextBox 37"/>
          <p:cNvSpPr txBox="1"/>
          <p:nvPr/>
        </p:nvSpPr>
        <p:spPr>
          <a:xfrm>
            <a:off x="685800" y="891560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15" name="TextBox 38"/>
          <p:cNvSpPr txBox="1"/>
          <p:nvPr/>
        </p:nvSpPr>
        <p:spPr>
          <a:xfrm>
            <a:off x="685800" y="1811795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16" name="TextBox 39"/>
          <p:cNvSpPr txBox="1"/>
          <p:nvPr/>
        </p:nvSpPr>
        <p:spPr>
          <a:xfrm>
            <a:off x="685800" y="2901433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8</a:t>
            </a:r>
          </a:p>
        </p:txBody>
      </p:sp>
      <p:sp>
        <p:nvSpPr>
          <p:cNvPr id="217" name="TextBox 40"/>
          <p:cNvSpPr txBox="1"/>
          <p:nvPr/>
        </p:nvSpPr>
        <p:spPr>
          <a:xfrm>
            <a:off x="685800" y="3965673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4</a:t>
            </a:r>
          </a:p>
        </p:txBody>
      </p:sp>
      <p:sp>
        <p:nvSpPr>
          <p:cNvPr id="218" name="TextBox 41"/>
          <p:cNvSpPr txBox="1"/>
          <p:nvPr/>
        </p:nvSpPr>
        <p:spPr>
          <a:xfrm>
            <a:off x="685800" y="5136634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219" name="Rectangle 42"/>
          <p:cNvSpPr/>
          <p:nvPr/>
        </p:nvSpPr>
        <p:spPr>
          <a:xfrm>
            <a:off x="1219200" y="5943599"/>
            <a:ext cx="7202772" cy="948909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TextBox 43"/>
          <p:cNvSpPr txBox="1"/>
          <p:nvPr/>
        </p:nvSpPr>
        <p:spPr>
          <a:xfrm>
            <a:off x="695370" y="6122928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21" name="TextBox 44"/>
          <p:cNvSpPr txBox="1"/>
          <p:nvPr/>
        </p:nvSpPr>
        <p:spPr>
          <a:xfrm>
            <a:off x="8401246" y="6122928"/>
            <a:ext cx="7316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3"/>
          <p:cNvSpPr txBox="1"/>
          <p:nvPr/>
        </p:nvSpPr>
        <p:spPr>
          <a:xfrm rot="18900000">
            <a:off x="-10210" y="495531"/>
            <a:ext cx="8681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232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tangle 3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TextBox 6"/>
          <p:cNvSpPr txBox="1"/>
          <p:nvPr/>
        </p:nvSpPr>
        <p:spPr>
          <a:xfrm rot="18900000">
            <a:off x="75863" y="495290"/>
            <a:ext cx="6965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245" name="TextBox 7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46" name="TextBox 8"/>
          <p:cNvSpPr txBox="1"/>
          <p:nvPr/>
        </p:nvSpPr>
        <p:spPr>
          <a:xfrm>
            <a:off x="606485" y="2308131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47" name="TextBox 9"/>
          <p:cNvSpPr txBox="1"/>
          <p:nvPr/>
        </p:nvSpPr>
        <p:spPr>
          <a:xfrm>
            <a:off x="606485" y="4667249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48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TextBox 11"/>
          <p:cNvSpPr txBox="1"/>
          <p:nvPr/>
        </p:nvSpPr>
        <p:spPr>
          <a:xfrm>
            <a:off x="8401246" y="5815152"/>
            <a:ext cx="73161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  <p:sp>
        <p:nvSpPr>
          <p:cNvPr id="250" name="TextBox 13"/>
          <p:cNvSpPr txBox="1"/>
          <p:nvPr/>
        </p:nvSpPr>
        <p:spPr>
          <a:xfrm>
            <a:off x="606485" y="6216134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 3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TextBox 6"/>
          <p:cNvSpPr txBox="1"/>
          <p:nvPr/>
        </p:nvSpPr>
        <p:spPr>
          <a:xfrm rot="18900000">
            <a:off x="-115461" y="496470"/>
            <a:ext cx="10768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260" name="TextBox 7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61" name="TextBox 8"/>
          <p:cNvSpPr txBox="1"/>
          <p:nvPr/>
        </p:nvSpPr>
        <p:spPr>
          <a:xfrm>
            <a:off x="606485" y="2308131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262" name="TextBox 9"/>
          <p:cNvSpPr txBox="1"/>
          <p:nvPr/>
        </p:nvSpPr>
        <p:spPr>
          <a:xfrm>
            <a:off x="606485" y="4667249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263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4" name="Rectangle 13"/>
          <p:cNvSpPr/>
          <p:nvPr/>
        </p:nvSpPr>
        <p:spPr>
          <a:xfrm>
            <a:off x="1228782" y="746542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Rectangle 14"/>
          <p:cNvSpPr/>
          <p:nvPr/>
        </p:nvSpPr>
        <p:spPr>
          <a:xfrm>
            <a:off x="1249390" y="176617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Rectangle 15"/>
          <p:cNvSpPr/>
          <p:nvPr/>
        </p:nvSpPr>
        <p:spPr>
          <a:xfrm>
            <a:off x="3382045" y="1761687"/>
            <a:ext cx="4542756" cy="181522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Rectangle 16"/>
          <p:cNvSpPr/>
          <p:nvPr/>
        </p:nvSpPr>
        <p:spPr>
          <a:xfrm>
            <a:off x="1249390" y="379139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Rectangle 17"/>
          <p:cNvSpPr/>
          <p:nvPr/>
        </p:nvSpPr>
        <p:spPr>
          <a:xfrm>
            <a:off x="3382045" y="3786907"/>
            <a:ext cx="4542756" cy="181522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Rectangle 18"/>
          <p:cNvSpPr/>
          <p:nvPr/>
        </p:nvSpPr>
        <p:spPr>
          <a:xfrm>
            <a:off x="1143000" y="5902013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TextBox 19"/>
          <p:cNvSpPr txBox="1"/>
          <p:nvPr/>
        </p:nvSpPr>
        <p:spPr>
          <a:xfrm>
            <a:off x="8401246" y="6122928"/>
            <a:ext cx="7316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271" name="TextBox 20"/>
          <p:cNvSpPr txBox="1"/>
          <p:nvPr/>
        </p:nvSpPr>
        <p:spPr>
          <a:xfrm>
            <a:off x="617311" y="6122928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4167" r="0" b="10000"/>
          <a:stretch>
            <a:fillRect/>
          </a:stretch>
        </p:blipFill>
        <p:spPr>
          <a:xfrm>
            <a:off x="0" y="-76200"/>
            <a:ext cx="9185004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276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 for another…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7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8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 3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Rectangle 4"/>
          <p:cNvSpPr/>
          <p:nvPr/>
        </p:nvSpPr>
        <p:spPr>
          <a:xfrm>
            <a:off x="976964" y="1788287"/>
            <a:ext cx="7190072" cy="26004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7" name="Rectangle 6"/>
          <p:cNvSpPr/>
          <p:nvPr/>
        </p:nvSpPr>
        <p:spPr>
          <a:xfrm>
            <a:off x="976964" y="4489048"/>
            <a:ext cx="7190072" cy="130215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9" name="TextBox 8"/>
          <p:cNvSpPr txBox="1"/>
          <p:nvPr/>
        </p:nvSpPr>
        <p:spPr>
          <a:xfrm rot="18900000">
            <a:off x="75863" y="495290"/>
            <a:ext cx="6965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290" name="TextBox 9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91" name="TextBox 10"/>
          <p:cNvSpPr txBox="1"/>
          <p:nvPr/>
        </p:nvSpPr>
        <p:spPr>
          <a:xfrm>
            <a:off x="271258" y="3088017"/>
            <a:ext cx="5615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292" name="TextBox 13"/>
          <p:cNvSpPr txBox="1"/>
          <p:nvPr/>
        </p:nvSpPr>
        <p:spPr>
          <a:xfrm>
            <a:off x="599803" y="4955457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93" name="TextBox 14"/>
          <p:cNvSpPr txBox="1"/>
          <p:nvPr/>
        </p:nvSpPr>
        <p:spPr>
          <a:xfrm>
            <a:off x="599803" y="6191582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94" name="TextBox 15"/>
          <p:cNvSpPr txBox="1"/>
          <p:nvPr/>
        </p:nvSpPr>
        <p:spPr>
          <a:xfrm>
            <a:off x="8401246" y="5815152"/>
            <a:ext cx="73161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29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Rectangle 3"/>
          <p:cNvSpPr/>
          <p:nvPr/>
        </p:nvSpPr>
        <p:spPr>
          <a:xfrm>
            <a:off x="976964" y="685684"/>
            <a:ext cx="7190072" cy="106691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Rectangle 4"/>
          <p:cNvSpPr/>
          <p:nvPr/>
        </p:nvSpPr>
        <p:spPr>
          <a:xfrm>
            <a:off x="976964" y="1788287"/>
            <a:ext cx="7190072" cy="2700761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2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4" name="TextBox 8"/>
          <p:cNvSpPr txBox="1"/>
          <p:nvPr/>
        </p:nvSpPr>
        <p:spPr>
          <a:xfrm rot="18900000">
            <a:off x="-115461" y="496470"/>
            <a:ext cx="10768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305" name="TextBox 9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06" name="TextBox 10"/>
          <p:cNvSpPr txBox="1"/>
          <p:nvPr/>
        </p:nvSpPr>
        <p:spPr>
          <a:xfrm>
            <a:off x="606485" y="3007581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3</a:t>
            </a:r>
          </a:p>
        </p:txBody>
      </p:sp>
      <p:sp>
        <p:nvSpPr>
          <p:cNvPr id="307" name="TextBox 13"/>
          <p:cNvSpPr txBox="1"/>
          <p:nvPr/>
        </p:nvSpPr>
        <p:spPr>
          <a:xfrm>
            <a:off x="599803" y="4955457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08" name="TextBox 14"/>
          <p:cNvSpPr txBox="1"/>
          <p:nvPr/>
        </p:nvSpPr>
        <p:spPr>
          <a:xfrm>
            <a:off x="599803" y="6191582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09" name="Rectangle 17"/>
          <p:cNvSpPr/>
          <p:nvPr/>
        </p:nvSpPr>
        <p:spPr>
          <a:xfrm>
            <a:off x="1676399" y="1788287"/>
            <a:ext cx="1790201" cy="26004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Rectangle 18"/>
          <p:cNvSpPr/>
          <p:nvPr/>
        </p:nvSpPr>
        <p:spPr>
          <a:xfrm>
            <a:off x="3696201" y="1801864"/>
            <a:ext cx="1790200" cy="2586871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1" name="Rectangle 19"/>
          <p:cNvSpPr/>
          <p:nvPr/>
        </p:nvSpPr>
        <p:spPr>
          <a:xfrm>
            <a:off x="5716001" y="1769851"/>
            <a:ext cx="1790200" cy="2618884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Rectangle 20"/>
          <p:cNvSpPr/>
          <p:nvPr/>
        </p:nvSpPr>
        <p:spPr>
          <a:xfrm>
            <a:off x="1676399" y="672290"/>
            <a:ext cx="5829803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3" name="TextBox 21"/>
          <p:cNvSpPr txBox="1"/>
          <p:nvPr/>
        </p:nvSpPr>
        <p:spPr>
          <a:xfrm>
            <a:off x="8401246" y="6122928"/>
            <a:ext cx="7316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314" name="Rectangle 22"/>
          <p:cNvSpPr/>
          <p:nvPr/>
        </p:nvSpPr>
        <p:spPr>
          <a:xfrm>
            <a:off x="1676399" y="4658324"/>
            <a:ext cx="5829803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Rectangle 23"/>
          <p:cNvSpPr/>
          <p:nvPr/>
        </p:nvSpPr>
        <p:spPr>
          <a:xfrm>
            <a:off x="1676399" y="5922819"/>
            <a:ext cx="5829803" cy="846442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2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xtBox 3"/>
          <p:cNvSpPr txBox="1"/>
          <p:nvPr/>
        </p:nvSpPr>
        <p:spPr>
          <a:xfrm rot="18900000">
            <a:off x="-10210" y="495531"/>
            <a:ext cx="8681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326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final one is tricky…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2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334" name="Content Placeholder 2"/>
          <p:cNvSpPr txBox="1"/>
          <p:nvPr/>
        </p:nvSpPr>
        <p:spPr>
          <a:xfrm>
            <a:off x="443344" y="2353566"/>
            <a:ext cx="8229601" cy="1650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Didn’t quite work right?</a:t>
            </a:r>
            <a:endParaRPr sz="2400"/>
          </a:p>
          <a:p>
            <a:pPr algn="ctr" defTabSz="685800">
              <a:spcBef>
                <a:spcPts val="500"/>
              </a:spcBef>
              <a:defRPr b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For this one we need </a:t>
            </a:r>
            <a:r>
              <a:rPr u="sng"/>
              <a:t>sub-rows</a:t>
            </a:r>
            <a:r>
              <a:t> and </a:t>
            </a:r>
            <a:r>
              <a:rPr u="sng"/>
              <a:t>sub-columns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3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2" name="TextBox 9"/>
          <p:cNvSpPr txBox="1"/>
          <p:nvPr/>
        </p:nvSpPr>
        <p:spPr>
          <a:xfrm rot="18900000">
            <a:off x="75863" y="495290"/>
            <a:ext cx="6965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343" name="TextBox 10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4" name="TextBox 11"/>
          <p:cNvSpPr txBox="1"/>
          <p:nvPr/>
        </p:nvSpPr>
        <p:spPr>
          <a:xfrm>
            <a:off x="298976" y="3088017"/>
            <a:ext cx="5615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345" name="TextBox 13"/>
          <p:cNvSpPr txBox="1"/>
          <p:nvPr/>
        </p:nvSpPr>
        <p:spPr>
          <a:xfrm>
            <a:off x="253556" y="4955457"/>
            <a:ext cx="56156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346" name="TextBox 14"/>
          <p:cNvSpPr txBox="1"/>
          <p:nvPr/>
        </p:nvSpPr>
        <p:spPr>
          <a:xfrm>
            <a:off x="599803" y="6191582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7" name="TextBox 15"/>
          <p:cNvSpPr txBox="1"/>
          <p:nvPr/>
        </p:nvSpPr>
        <p:spPr>
          <a:xfrm>
            <a:off x="8401246" y="5815152"/>
            <a:ext cx="73161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5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4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Rectangle 9"/>
          <p:cNvSpPr/>
          <p:nvPr/>
        </p:nvSpPr>
        <p:spPr>
          <a:xfrm>
            <a:off x="1219200" y="749260"/>
            <a:ext cx="6781800" cy="58909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Rectangle 10"/>
          <p:cNvSpPr/>
          <p:nvPr/>
        </p:nvSpPr>
        <p:spPr>
          <a:xfrm>
            <a:off x="1234439" y="6006219"/>
            <a:ext cx="6781801" cy="58909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TextBox 11"/>
          <p:cNvSpPr txBox="1"/>
          <p:nvPr/>
        </p:nvSpPr>
        <p:spPr>
          <a:xfrm rot="18900000">
            <a:off x="-115461" y="496470"/>
            <a:ext cx="10768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362" name="TextBox 13"/>
          <p:cNvSpPr txBox="1"/>
          <p:nvPr/>
        </p:nvSpPr>
        <p:spPr>
          <a:xfrm>
            <a:off x="606485" y="1057010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63" name="TextBox 14"/>
          <p:cNvSpPr txBox="1"/>
          <p:nvPr/>
        </p:nvSpPr>
        <p:spPr>
          <a:xfrm>
            <a:off x="590213" y="3088017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364" name="TextBox 16"/>
          <p:cNvSpPr txBox="1"/>
          <p:nvPr/>
        </p:nvSpPr>
        <p:spPr>
          <a:xfrm>
            <a:off x="599803" y="6191582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65" name="TextBox 17"/>
          <p:cNvSpPr txBox="1"/>
          <p:nvPr/>
        </p:nvSpPr>
        <p:spPr>
          <a:xfrm>
            <a:off x="8401246" y="6122928"/>
            <a:ext cx="7316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0"/>
            <a:ext cx="9149871" cy="686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7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Rectangle 9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Rectangle 10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Rectangle 11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Rectangle 13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TextBox 15"/>
          <p:cNvSpPr txBox="1"/>
          <p:nvPr/>
        </p:nvSpPr>
        <p:spPr>
          <a:xfrm rot="18900000">
            <a:off x="8275075" y="325940"/>
            <a:ext cx="69651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ROWS</a:t>
            </a:r>
          </a:p>
        </p:txBody>
      </p:sp>
      <p:sp>
        <p:nvSpPr>
          <p:cNvPr id="382" name="TextBox 18"/>
          <p:cNvSpPr txBox="1"/>
          <p:nvPr/>
        </p:nvSpPr>
        <p:spPr>
          <a:xfrm>
            <a:off x="8409271" y="1834633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3" name="TextBox 19"/>
          <p:cNvSpPr txBox="1"/>
          <p:nvPr/>
        </p:nvSpPr>
        <p:spPr>
          <a:xfrm>
            <a:off x="8409271" y="2920685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4" name="TextBox 20"/>
          <p:cNvSpPr txBox="1"/>
          <p:nvPr/>
        </p:nvSpPr>
        <p:spPr>
          <a:xfrm>
            <a:off x="8409271" y="4021975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5" name="TextBox 21"/>
          <p:cNvSpPr txBox="1"/>
          <p:nvPr/>
        </p:nvSpPr>
        <p:spPr>
          <a:xfrm>
            <a:off x="8409271" y="5040867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6" name="TextBox 22"/>
          <p:cNvSpPr txBox="1"/>
          <p:nvPr/>
        </p:nvSpPr>
        <p:spPr>
          <a:xfrm>
            <a:off x="8401246" y="5815152"/>
            <a:ext cx="731615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91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3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4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5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6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7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8" name="Rectangle 9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9" name="Rectangle 10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Rectangle 11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Rectangle 13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rgbClr val="C0504D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Rectangle 15"/>
          <p:cNvSpPr/>
          <p:nvPr/>
        </p:nvSpPr>
        <p:spPr>
          <a:xfrm>
            <a:off x="5371698" y="1533066"/>
            <a:ext cx="1295401" cy="3476572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3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Rectangle 18"/>
          <p:cNvSpPr/>
          <p:nvPr/>
        </p:nvSpPr>
        <p:spPr>
          <a:xfrm>
            <a:off x="5371698" y="5032502"/>
            <a:ext cx="2629302" cy="410724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TextBox 19"/>
          <p:cNvSpPr txBox="1"/>
          <p:nvPr/>
        </p:nvSpPr>
        <p:spPr>
          <a:xfrm rot="18900000">
            <a:off x="8074400" y="325940"/>
            <a:ext cx="107680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COLUMNS</a:t>
            </a:r>
          </a:p>
        </p:txBody>
      </p:sp>
      <p:sp>
        <p:nvSpPr>
          <p:cNvPr id="406" name="TextBox 22"/>
          <p:cNvSpPr txBox="1"/>
          <p:nvPr/>
        </p:nvSpPr>
        <p:spPr>
          <a:xfrm>
            <a:off x="8409271" y="2920685"/>
            <a:ext cx="220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07" name="TextBox 23"/>
          <p:cNvSpPr txBox="1"/>
          <p:nvPr/>
        </p:nvSpPr>
        <p:spPr>
          <a:xfrm>
            <a:off x="8391910" y="5073894"/>
            <a:ext cx="22000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1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TextBox 3"/>
          <p:cNvSpPr txBox="1"/>
          <p:nvPr/>
        </p:nvSpPr>
        <p:spPr>
          <a:xfrm rot="18900000">
            <a:off x="-10210" y="495531"/>
            <a:ext cx="8681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609600"/>
            <a:ext cx="5715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Grid Design with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More Genius Time!</a:t>
            </a:r>
          </a:p>
        </p:txBody>
      </p:sp>
      <p:sp>
        <p:nvSpPr>
          <p:cNvPr id="424" name="Shape 70"/>
          <p:cNvSpPr txBox="1"/>
          <p:nvPr/>
        </p:nvSpPr>
        <p:spPr>
          <a:xfrm>
            <a:off x="-5871" y="783752"/>
            <a:ext cx="9149872" cy="71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is a fairly “tricky”… </a:t>
            </a:r>
            <a:r>
              <a:rPr b="1"/>
              <a:t>but VERY IMPORTANT topic.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972" y="1981200"/>
            <a:ext cx="5600187" cy="3735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</a:t>
            </a:r>
          </a:p>
        </p:txBody>
      </p:sp>
      <p:pic>
        <p:nvPicPr>
          <p:cNvPr id="4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50257"/>
            <a:ext cx="5395685" cy="494042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Content Placeholder 2"/>
          <p:cNvSpPr txBox="1"/>
          <p:nvPr/>
        </p:nvSpPr>
        <p:spPr>
          <a:xfrm>
            <a:off x="5548084" y="1524000"/>
            <a:ext cx="3443516" cy="434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b="1" sz="1782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Grids</a:t>
            </a:r>
          </a:p>
        </p:txBody>
      </p:sp>
      <p:sp>
        <p:nvSpPr>
          <p:cNvPr id="434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Every Bootstrap Grid is made up of…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containers</a:t>
            </a:r>
            <a:r>
              <a:rPr b="0"/>
              <a:t> - which wrap around the entire grid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rows</a:t>
            </a:r>
            <a:r>
              <a:rPr b="0"/>
              <a:t> - which are defined first and are just rows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columns </a:t>
            </a:r>
            <a:r>
              <a:rPr b="0"/>
              <a:t>- which are defined within rows and specify the columns. The sum total of all columns within a row </a:t>
            </a:r>
            <a:r>
              <a:rPr u="sng"/>
              <a:t>must </a:t>
            </a:r>
            <a:r>
              <a:rPr b="0"/>
              <a:t>add up to 12. 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Each of these elements is implemented by creating a </a:t>
            </a:r>
            <a:r>
              <a:rPr b="1"/>
              <a:t>div</a:t>
            </a:r>
            <a:r>
              <a:t> with a specific class name.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437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8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9" name="Rectangle 8"/>
          <p:cNvSpPr/>
          <p:nvPr/>
        </p:nvSpPr>
        <p:spPr>
          <a:xfrm>
            <a:off x="3124200" y="1935144"/>
            <a:ext cx="1371600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Rectangle 9"/>
          <p:cNvSpPr/>
          <p:nvPr/>
        </p:nvSpPr>
        <p:spPr>
          <a:xfrm>
            <a:off x="16500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1" name="Rectangle 10"/>
          <p:cNvSpPr/>
          <p:nvPr/>
        </p:nvSpPr>
        <p:spPr>
          <a:xfrm>
            <a:off x="60696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2" name="Rectangle 11"/>
          <p:cNvSpPr/>
          <p:nvPr/>
        </p:nvSpPr>
        <p:spPr>
          <a:xfrm>
            <a:off x="4595445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3" name="Rectangle 21"/>
          <p:cNvSpPr txBox="1"/>
          <p:nvPr/>
        </p:nvSpPr>
        <p:spPr>
          <a:xfrm>
            <a:off x="335781" y="743635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444" name="Rectangle 22"/>
          <p:cNvSpPr txBox="1"/>
          <p:nvPr/>
        </p:nvSpPr>
        <p:spPr>
          <a:xfrm>
            <a:off x="793400" y="1378053"/>
            <a:ext cx="5105401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#1</a:t>
            </a:r>
          </a:p>
        </p:txBody>
      </p:sp>
      <p:sp>
        <p:nvSpPr>
          <p:cNvPr id="445" name="Rectangle 23"/>
          <p:cNvSpPr txBox="1"/>
          <p:nvPr/>
        </p:nvSpPr>
        <p:spPr>
          <a:xfrm>
            <a:off x="1801586" y="2024383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Column#1</a:t>
            </a:r>
          </a:p>
        </p:txBody>
      </p:sp>
      <p:sp>
        <p:nvSpPr>
          <p:cNvPr id="446" name="Rectangle 24"/>
          <p:cNvSpPr txBox="1"/>
          <p:nvPr/>
        </p:nvSpPr>
        <p:spPr>
          <a:xfrm>
            <a:off x="3189304" y="2033416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Column#2</a:t>
            </a:r>
          </a:p>
        </p:txBody>
      </p:sp>
      <p:sp>
        <p:nvSpPr>
          <p:cNvPr id="447" name="Rectangle 25"/>
          <p:cNvSpPr txBox="1"/>
          <p:nvPr/>
        </p:nvSpPr>
        <p:spPr>
          <a:xfrm>
            <a:off x="4705141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Column#3</a:t>
            </a:r>
          </a:p>
        </p:txBody>
      </p:sp>
      <p:sp>
        <p:nvSpPr>
          <p:cNvPr id="448" name="Rectangle 26"/>
          <p:cNvSpPr txBox="1"/>
          <p:nvPr/>
        </p:nvSpPr>
        <p:spPr>
          <a:xfrm>
            <a:off x="6118609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1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52" name="TextBox 4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your neighbors and explain to one another: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relationship between </a:t>
            </a:r>
            <a:r>
              <a:rPr b="1"/>
              <a:t>containers</a:t>
            </a:r>
            <a:r>
              <a:t>, </a:t>
            </a:r>
            <a:r>
              <a:rPr b="1"/>
              <a:t>rows</a:t>
            </a:r>
            <a:r>
              <a:t>, and </a:t>
            </a:r>
            <a:r>
              <a:rPr b="1"/>
              <a:t>columns</a:t>
            </a:r>
            <a:r>
              <a:t>. (Draw it on a piece of paper for them)</a:t>
            </a:r>
          </a:p>
          <a:p>
            <a:pPr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  The syntax for each.</a:t>
            </a:r>
          </a:p>
          <a:p>
            <a:pPr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  The specific syntax details for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Coding Grids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45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n-lt"/>
              <a:ea typeface="+mn-ea"/>
              <a:cs typeface="+mn-cs"/>
              <a:sym typeface="Calibri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(quickgrid.html | 13-InstructorGrids)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46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4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  <p:pic>
        <p:nvPicPr>
          <p:cNvPr id="4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44" y="2133600"/>
            <a:ext cx="8382001" cy="19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Containers</a:t>
            </a:r>
          </a:p>
        </p:txBody>
      </p:sp>
      <p:pic>
        <p:nvPicPr>
          <p:cNvPr id="46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01" y="2438400"/>
            <a:ext cx="8956000" cy="160583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“Containers” are like the box that the entire grid sits inside.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Rows</a:t>
            </a:r>
          </a:p>
        </p:txBody>
      </p:sp>
      <p:sp>
        <p:nvSpPr>
          <p:cNvPr id="473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“Rows” are like the rows we talked about earlier.</a:t>
            </a:r>
          </a:p>
        </p:txBody>
      </p:sp>
      <p:pic>
        <p:nvPicPr>
          <p:cNvPr id="4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477" name="Content Placeholder 2"/>
          <p:cNvSpPr txBox="1"/>
          <p:nvPr/>
        </p:nvSpPr>
        <p:spPr>
          <a:xfrm>
            <a:off x="433184" y="4805650"/>
            <a:ext cx="8229601" cy="131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“Columns” fit inside of rows. Note the syntax: col-sz-#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</a:t>
            </a:r>
            <a:r>
              <a:rPr b="0"/>
              <a:t> = column</a:t>
            </a:r>
            <a:endParaRPr sz="2400"/>
          </a:p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sz</a:t>
            </a:r>
            <a:r>
              <a:t> = viewing size (in this case: medium)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#</a:t>
            </a:r>
            <a:r>
              <a:rPr b="0"/>
              <a:t> = number of “columns taken” out of 12. (in this case 4 of 12)</a:t>
            </a:r>
          </a:p>
        </p:txBody>
      </p:sp>
      <p:pic>
        <p:nvPicPr>
          <p:cNvPr id="47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806526"/>
            <a:ext cx="5638800" cy="386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81" name="Straight Connector 3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2" name="TextBox 4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Bootstrap, create a layout that looks like the one shown on the next screen.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some time prior to coding to draw out the grid layout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Count the number of rows and columns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use the bootstrap grid syntax to code it out.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when you are done.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Ipsum Generator: </a:t>
            </a:r>
            <a:r>
              <a:rPr u="sng">
                <a:solidFill>
                  <a:srgbClr val="0563C1"/>
                </a:solidFill>
              </a:rPr>
              <a:t>http://www.lipsum.com/</a:t>
            </a:r>
            <a: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14" y="1213570"/>
            <a:ext cx="8833330" cy="391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77" name="Content Placeholder 2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Students will use the </a:t>
            </a:r>
            <a:r>
              <a:rPr b="1"/>
              <a:t>Bootstrap CSS Framework </a:t>
            </a:r>
            <a:r>
              <a:t>to create layouts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</a:t>
            </a:r>
            <a:r>
              <a:rPr b="1"/>
              <a:t>media queries </a:t>
            </a:r>
            <a:r>
              <a:t>for mobile responsive websites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Students will learn to use the </a:t>
            </a:r>
            <a:r>
              <a:rPr b="1"/>
              <a:t>meta</a:t>
            </a:r>
            <a:r>
              <a:t> tag to make sure all devices are displaying web pages optimally for their </a:t>
            </a:r>
            <a:r>
              <a:rPr b="1"/>
              <a:t>viewport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Building Bootstrap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490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n-lt"/>
              <a:ea typeface="+mn-ea"/>
              <a:cs typeface="+mn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(InClass-DemoLayout.html | 15-InstructorLayout)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93" name="TextBox 3"/>
          <p:cNvSpPr txBox="1"/>
          <p:nvPr/>
        </p:nvSpPr>
        <p:spPr>
          <a:xfrm>
            <a:off x="304800" y="914399"/>
            <a:ext cx="8686800" cy="47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in pairs and using Bootstrap make the following design.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 sure to note the: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Grid Layout </a:t>
            </a: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Navbar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Sidebar </a:t>
            </a:r>
            <a:r>
              <a:rPr b="1"/>
              <a:t>card</a:t>
            </a:r>
            <a:endParaRPr b="1"/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Thumbnail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 details will be sent to you via slack.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20" y="914400"/>
            <a:ext cx="8825560" cy="3537147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Title 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Common Questions</a:t>
            </a:r>
          </a:p>
        </p:txBody>
      </p:sp>
      <p:sp>
        <p:nvSpPr>
          <p:cNvPr id="499" name="Content Placeholder 2"/>
          <p:cNvSpPr txBox="1"/>
          <p:nvPr/>
        </p:nvSpPr>
        <p:spPr>
          <a:xfrm>
            <a:off x="304800" y="798992"/>
            <a:ext cx="8686801" cy="5525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reverse the order (i.e. rows inside columns)? </a:t>
            </a:r>
            <a:br/>
            <a:r>
              <a:rPr b="0"/>
              <a:t>Not usually. Columns should go inside of rows. Though, you can create sub-rows inside of columns. But those columns would still need to be inside of a row of their own.</a:t>
            </a:r>
            <a:endParaRPr sz="2400"/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just avoid having a container? </a:t>
            </a:r>
            <a:br/>
            <a:r>
              <a:rPr b="0"/>
              <a:t>You could… But it will mess things up. Just throw in a container.</a:t>
            </a:r>
            <a:br>
              <a:rPr b="0"/>
            </a:b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have columns that go past 12?</a:t>
            </a:r>
            <a:br/>
            <a:r>
              <a:rPr b="0"/>
              <a:t>Then your bootstrap grid won’t behave as expected. Don’t go past 12.</a:t>
            </a:r>
            <a:endParaRPr sz="2400"/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4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don’t add up to 12?</a:t>
            </a:r>
            <a:br/>
            <a:r>
              <a:rPr b="0"/>
              <a:t>Nothing. You will have empty space at the end. But be careful, because the next column you add in this row will fill up the empty space (sometimes without your intention).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Mobile Responsive (HW)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70"/>
          <p:cNvSpPr txBox="1"/>
          <p:nvPr/>
        </p:nvSpPr>
        <p:spPr>
          <a:xfrm>
            <a:off x="-5871" y="783752"/>
            <a:ext cx="9149872" cy="710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next section matters a lot for your </a:t>
            </a:r>
            <a:r>
              <a:rPr u="sng"/>
              <a:t>homework</a:t>
            </a:r>
            <a:endParaRPr b="1" u="sng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972" y="2133600"/>
            <a:ext cx="3412185" cy="3417278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Still No Facebook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Media Queries</a:t>
            </a:r>
          </a:p>
        </p:txBody>
      </p:sp>
      <p:sp>
        <p:nvSpPr>
          <p:cNvPr id="510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Media Queries</a:t>
            </a:r>
            <a:r>
              <a:rPr b="0"/>
              <a:t> define how CSS styles are applied in relation to the characteristics of the device viewport.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media queries we can change the way a web page is displayed based on width, height, orientation, and even media type (screen, paper, braille, etc).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extensively uses media queries under the hood to help you create mobile responsive websites.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But remember! Media queries must be declared last.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51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n-lt"/>
              <a:ea typeface="+mn-ea"/>
              <a:cs typeface="+mn-cs"/>
              <a:sym typeface="Calibri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(17-InstructorMedia)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Focus!</a:t>
            </a:r>
          </a:p>
        </p:txBody>
      </p:sp>
      <p:sp>
        <p:nvSpPr>
          <p:cNvPr id="80" name="Rectangle 5"/>
          <p:cNvSpPr txBox="1"/>
          <p:nvPr/>
        </p:nvSpPr>
        <p:spPr>
          <a:xfrm>
            <a:off x="2846289" y="5652847"/>
            <a:ext cx="360383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stuff is important…</a:t>
            </a:r>
          </a:p>
        </p:txBody>
      </p:sp>
      <p:pic>
        <p:nvPicPr>
          <p:cNvPr id="8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</a:t>
            </a:r>
          </a:p>
        </p:txBody>
      </p:sp>
      <p:pic>
        <p:nvPicPr>
          <p:cNvPr id="5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51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0" name="TextBox 3"/>
          <p:cNvSpPr txBox="1"/>
          <p:nvPr/>
        </p:nvSpPr>
        <p:spPr>
          <a:xfrm>
            <a:off x="304800" y="914400"/>
            <a:ext cx="86868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Explain to your partner what the following CSS code does: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52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5" name="TextBox 3"/>
          <p:cNvSpPr txBox="1"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own mobile responsive HTML /CSS page using media queries.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Just follow the steps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sp>
        <p:nvSpPr>
          <p:cNvPr id="528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 Viewport </a:t>
            </a:r>
            <a:r>
              <a:rPr b="0"/>
              <a:t>refers to the display being used to view the website.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By default, mobile devices with small screen, high resolution viewports may render content at a typical desktop screen ratio (scaled down at the smaller screen size).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 txBox="1"/>
          <p:nvPr/>
        </p:nvSpPr>
        <p:spPr>
          <a:xfrm>
            <a:off x="304919" y="97919"/>
            <a:ext cx="51051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pic>
        <p:nvPicPr>
          <p:cNvPr id="5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320" y="842400"/>
            <a:ext cx="3047761" cy="5409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680" y="842400"/>
            <a:ext cx="3047761" cy="5409721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CustomShape 2"/>
          <p:cNvSpPr txBox="1"/>
          <p:nvPr/>
        </p:nvSpPr>
        <p:spPr>
          <a:xfrm rot="16200000">
            <a:off x="-1738367" y="2334765"/>
            <a:ext cx="510516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Viewport Content Scaling</a:t>
            </a:r>
          </a:p>
        </p:txBody>
      </p:sp>
      <p:sp>
        <p:nvSpPr>
          <p:cNvPr id="534" name="CustomShape 3"/>
          <p:cNvSpPr txBox="1"/>
          <p:nvPr/>
        </p:nvSpPr>
        <p:spPr>
          <a:xfrm rot="16200000">
            <a:off x="2912591" y="2334765"/>
            <a:ext cx="510516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 Viewport Content Scaling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Inclusion</a:t>
            </a:r>
          </a:p>
        </p:txBody>
      </p:sp>
      <p:pic>
        <p:nvPicPr>
          <p:cNvPr id="5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" y="1828800"/>
            <a:ext cx="8122921" cy="296954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ontent Placeholder 2"/>
          <p:cNvSpPr txBox="1"/>
          <p:nvPr/>
        </p:nvSpPr>
        <p:spPr>
          <a:xfrm>
            <a:off x="304799" y="1219421"/>
            <a:ext cx="5245498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Just include this line in the head </a:t>
            </a:r>
          </a:p>
        </p:txBody>
      </p:sp>
      <p:sp>
        <p:nvSpPr>
          <p:cNvPr id="539" name="Content Placeholder 2"/>
          <p:cNvSpPr txBox="1"/>
          <p:nvPr/>
        </p:nvSpPr>
        <p:spPr>
          <a:xfrm>
            <a:off x="234752" y="2693116"/>
            <a:ext cx="8528248" cy="109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then include a variety of @media queries for various sized screens.</a:t>
            </a:r>
          </a:p>
        </p:txBody>
      </p:sp>
      <p:pic>
        <p:nvPicPr>
          <p:cNvPr id="54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" y="4121979"/>
            <a:ext cx="6391276" cy="695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80" y="5150906"/>
            <a:ext cx="6638926" cy="4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4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45" name="TextBox 4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the next few moments on the site viewportemulator.com and visit your favorite websites using various viewports.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Notice how the sites change display wise.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69308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Challenge </a:t>
            </a:r>
          </a:p>
        </p:txBody>
      </p:sp>
      <p:sp>
        <p:nvSpPr>
          <p:cNvPr id="552" name="Title 1"/>
          <p:cNvSpPr txBox="1"/>
          <p:nvPr/>
        </p:nvSpPr>
        <p:spPr>
          <a:xfrm>
            <a:off x="365846" y="3851911"/>
            <a:ext cx="6457951" cy="66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Permitting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Bootstrap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55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6" name="TextBox 3"/>
          <p:cNvSpPr txBox="1"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around you (and using Bootstrap CSS), create a complex layout of your own.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use the layout provided to you as a guide, starting point, inspiration, or not at all.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5800"/>
            <a:ext cx="9144000" cy="53226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